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6" r:id="rId3"/>
    <p:sldId id="260" r:id="rId4"/>
    <p:sldId id="261" r:id="rId5"/>
    <p:sldId id="258" r:id="rId6"/>
    <p:sldId id="259" r:id="rId7"/>
    <p:sldId id="262" r:id="rId8"/>
    <p:sldId id="263" r:id="rId9"/>
    <p:sldId id="270" r:id="rId10"/>
    <p:sldId id="271" r:id="rId11"/>
    <p:sldId id="264" r:id="rId12"/>
    <p:sldId id="272" r:id="rId13"/>
    <p:sldId id="294" r:id="rId14"/>
    <p:sldId id="284" r:id="rId15"/>
    <p:sldId id="268" r:id="rId16"/>
    <p:sldId id="265" r:id="rId17"/>
    <p:sldId id="267" r:id="rId18"/>
    <p:sldId id="269" r:id="rId19"/>
    <p:sldId id="285" r:id="rId20"/>
    <p:sldId id="277" r:id="rId21"/>
    <p:sldId id="280" r:id="rId22"/>
    <p:sldId id="286" r:id="rId23"/>
    <p:sldId id="283" r:id="rId24"/>
    <p:sldId id="288" r:id="rId25"/>
    <p:sldId id="291" r:id="rId26"/>
    <p:sldId id="292" r:id="rId27"/>
    <p:sldId id="289" r:id="rId28"/>
    <p:sldId id="287" r:id="rId29"/>
    <p:sldId id="290" r:id="rId30"/>
    <p:sldId id="273" r:id="rId31"/>
    <p:sldId id="274" r:id="rId32"/>
    <p:sldId id="275" r:id="rId33"/>
    <p:sldId id="276" r:id="rId34"/>
    <p:sldId id="281" r:id="rId35"/>
    <p:sldId id="282" r:id="rId36"/>
    <p:sldId id="27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1617" autoAdjust="0"/>
  </p:normalViewPr>
  <p:slideViewPr>
    <p:cSldViewPr snapToGrid="0">
      <p:cViewPr>
        <p:scale>
          <a:sx n="80" d="100"/>
          <a:sy n="80" d="100"/>
        </p:scale>
        <p:origin x="89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Fisher’s exact test comparing the dominant signatures in SKCM_PT vs. SKCM_TM samples</a:t>
            </a:r>
          </a:p>
          <a:p>
            <a:r>
              <a:rPr lang="en-US" baseline="0" smtClean="0"/>
              <a:t>P-values adjusted using Bonferroni correction (method=“BH”)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6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Mutational analysis</a:t>
            </a:r>
            <a:r>
              <a:rPr lang="en-US" sz="1100" baseline="0" smtClean="0"/>
              <a:t> UVM primary tumors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 contribution, followed by S15 (defective DNA mismatch repair), </a:t>
            </a:r>
          </a:p>
          <a:p>
            <a:r>
              <a:rPr lang="en-US" sz="1100" baseline="0" smtClean="0"/>
              <a:t>S6 (defective DNA mismatch repair, microsatellite unstable tumors), S16 (unknown)</a:t>
            </a:r>
          </a:p>
          <a:p>
            <a:endParaRPr lang="en-US" sz="1100" baseline="0" smtClean="0"/>
          </a:p>
          <a:p>
            <a:endParaRPr lang="en-US" sz="1100" baseline="0" smtClean="0"/>
          </a:p>
          <a:p>
            <a:r>
              <a:rPr lang="en-US" sz="1100" smtClean="0"/>
              <a:t>Look at the pathologic_m</a:t>
            </a:r>
            <a:r>
              <a:rPr lang="en-US" sz="1100" baseline="0" smtClean="0"/>
              <a:t> to see if it has metastatic (do for both cancers), compare m0 and m1</a:t>
            </a:r>
          </a:p>
          <a:p>
            <a:r>
              <a:rPr lang="en-US" sz="1100" baseline="0" smtClean="0"/>
              <a:t>Look up what a, b is, see if enough samples	</a:t>
            </a:r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1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Preliminary</a:t>
            </a:r>
            <a:r>
              <a:rPr lang="en-US" sz="1100" baseline="0" smtClean="0"/>
              <a:t> analysis of TCGA_UVM PT mutational signatures contributions.</a:t>
            </a:r>
          </a:p>
          <a:p>
            <a:endParaRPr lang="en-US" sz="1100" baseline="0" smtClean="0"/>
          </a:p>
          <a:p>
            <a:r>
              <a:rPr lang="en-US" sz="1100" baseline="0" smtClean="0"/>
              <a:t>29 signatures and some unknown contributions in this dataset, 80 samples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(age), and S15 (defective DNA mismatch repair)</a:t>
            </a:r>
          </a:p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44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2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99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1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r>
              <a:rPr lang="en-US" baseline="0" smtClean="0"/>
              <a:t> PT – 1 sample removed (stage I/II NOS)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06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PT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PT grouped by </a:t>
            </a:r>
            <a:r>
              <a:rPr lang="en-US" baseline="0" smtClean="0"/>
              <a:t>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I and II): 68 (65.48%)</a:t>
            </a:r>
          </a:p>
          <a:p>
            <a:r>
              <a:rPr lang="en-US" baseline="0" smtClean="0"/>
              <a:t>Late (stages III and IV): 31 </a:t>
            </a:r>
          </a:p>
          <a:p>
            <a:r>
              <a:rPr lang="en-US" baseline="0" smtClean="0"/>
              <a:t>NA: 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5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</a:t>
            </a:r>
            <a:r>
              <a:rPr lang="en-US" baseline="0" smtClean="0"/>
              <a:t>TM </a:t>
            </a:r>
            <a:r>
              <a:rPr lang="en-US" baseline="0" smtClean="0"/>
              <a:t>grouped by </a:t>
            </a:r>
            <a:r>
              <a:rPr lang="en-US" baseline="0" smtClean="0"/>
              <a:t>cancer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0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</a:t>
            </a:r>
            <a:r>
              <a:rPr lang="en-US" baseline="0" smtClean="0"/>
              <a:t>TM </a:t>
            </a:r>
            <a:r>
              <a:rPr lang="en-US" baseline="0" smtClean="0"/>
              <a:t>grouped by </a:t>
            </a:r>
            <a:r>
              <a:rPr lang="en-US" baseline="0" smtClean="0"/>
              <a:t>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0, I, and II)</a:t>
            </a:r>
          </a:p>
          <a:p>
            <a:r>
              <a:rPr lang="en-US" baseline="0" smtClean="0"/>
              <a:t>Late (stages III and IV) </a:t>
            </a:r>
          </a:p>
          <a:p>
            <a:r>
              <a:rPr lang="en-US" baseline="0" smtClean="0"/>
              <a:t>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for each signature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4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early$weight and late$weight </a:t>
            </a:r>
          </a:p>
          <a:p>
            <a:r>
              <a:rPr lang="en-US" smtClean="0">
                <a:effectLst/>
              </a:rPr>
              <a:t>t = 2.2689, df = 43.647, </a:t>
            </a:r>
            <a:r>
              <a:rPr lang="en-US" b="1" smtClean="0">
                <a:effectLst/>
              </a:rPr>
              <a:t>p-value = 0.02828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0.01583867 0.26819820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0.5940113 0.4519929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77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endParaRPr lang="en-US" baseline="0" smtClean="0"/>
          </a:p>
          <a:p>
            <a:r>
              <a:rPr lang="en-US" baseline="0" smtClean="0"/>
              <a:t>Leave out stage 0 samples </a:t>
            </a:r>
            <a:r>
              <a:rPr lang="en-US" baseline="0" smtClean="0">
                <a:sym typeface="Wingdings" panose="05000000000000000000" pitchFamily="2" charset="2"/>
              </a:rPr>
              <a:t> unclear def</a:t>
            </a:r>
            <a:endParaRPr lang="en-US" baseline="0" smtClean="0"/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0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SKCM PT Stage</a:t>
            </a:r>
            <a:r>
              <a:rPr lang="en-US" b="1" baseline="0" smtClean="0">
                <a:effectLst/>
              </a:rPr>
              <a:t> I --</a:t>
            </a:r>
            <a:r>
              <a:rPr lang="en-US" baseline="0" smtClean="0">
                <a:effectLst/>
              </a:rPr>
              <a:t> 2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7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PT Stage II --</a:t>
            </a:r>
            <a:r>
              <a:rPr lang="en-US" smtClean="0"/>
              <a:t> 66 samples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33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PT Stage III --</a:t>
            </a:r>
            <a:r>
              <a:rPr lang="en-US" smtClean="0"/>
              <a:t> 28</a:t>
            </a:r>
            <a:r>
              <a:rPr lang="en-US" baseline="0" smtClean="0"/>
              <a:t> samples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04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PT Stage IV -- </a:t>
            </a:r>
            <a:r>
              <a:rPr lang="en-US" smtClean="0"/>
              <a:t>3 samples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9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r>
              <a:rPr lang="en-US" baseline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</a:t>
            </a:r>
            <a:r>
              <a:rPr lang="en-US" smtClean="0"/>
              <a:t>hemotherapy drug</a:t>
            </a:r>
            <a:r>
              <a:rPr lang="en-US" baseline="0" smtClean="0"/>
              <a:t> name: fotemustine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No other therapy types than chemotherapy and 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Skcm: interferon and radio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-- will get independent dataset with immunotherapy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Subset radiation, see what overlaps with interferon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PT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23 signatures and some unknown contributions in this dataset, 104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TM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363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3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Primary tumor:</a:t>
            </a:r>
          </a:p>
          <a:p>
            <a:r>
              <a:rPr lang="en-US" sz="1100" smtClean="0">
                <a:effectLst/>
                <a:latin typeface="+mn-lt"/>
              </a:rPr>
              <a:t>Welch Two Sample t-test </a:t>
            </a:r>
          </a:p>
          <a:p>
            <a:r>
              <a:rPr lang="en-US" sz="1100" smtClean="0">
                <a:effectLst/>
                <a:latin typeface="+mn-lt"/>
              </a:rPr>
              <a:t>data: pt$S1 and pt$S7 </a:t>
            </a:r>
          </a:p>
          <a:p>
            <a:r>
              <a:rPr lang="en-US" sz="1100" smtClean="0">
                <a:effectLst/>
                <a:latin typeface="+mn-lt"/>
              </a:rPr>
              <a:t>t = -4.4287, df = 193.99, </a:t>
            </a:r>
            <a:r>
              <a:rPr lang="en-US" sz="1100" b="1" i="0" smtClean="0">
                <a:effectLst/>
                <a:latin typeface="+mn-lt"/>
              </a:rPr>
              <a:t>p-value = 1.582e-05 </a:t>
            </a:r>
          </a:p>
          <a:p>
            <a:r>
              <a:rPr lang="en-US" sz="1100" smtClean="0">
                <a:effectLst/>
                <a:latin typeface="+mn-lt"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  <a:latin typeface="+mn-lt"/>
              </a:rPr>
              <a:t>95 percent confidence interval: -0.2114750 -0.0811557 </a:t>
            </a:r>
          </a:p>
          <a:p>
            <a:r>
              <a:rPr lang="en-US" sz="1100" smtClean="0">
                <a:effectLst/>
                <a:latin typeface="+mn-lt"/>
              </a:rPr>
              <a:t>sample estimates: </a:t>
            </a:r>
          </a:p>
          <a:p>
            <a:r>
              <a:rPr lang="en-US" sz="1100" smtClean="0">
                <a:effectLst/>
                <a:latin typeface="+mn-lt"/>
              </a:rPr>
              <a:t>mean of x mean of y </a:t>
            </a:r>
          </a:p>
          <a:p>
            <a:r>
              <a:rPr lang="en-US" sz="1100" smtClean="0">
                <a:effectLst/>
                <a:latin typeface="+mn-lt"/>
              </a:rPr>
              <a:t>0.3920090 0.5383243</a:t>
            </a:r>
          </a:p>
          <a:p>
            <a:endParaRPr lang="en-US" sz="1100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Metastatic</a:t>
            </a:r>
            <a:r>
              <a:rPr lang="en-US" sz="1100" b="1" baseline="0" smtClean="0">
                <a:effectLst/>
                <a:latin typeface="+mn-lt"/>
              </a:rPr>
              <a:t> tumor</a:t>
            </a:r>
          </a:p>
          <a:p>
            <a:r>
              <a:rPr lang="en-US" sz="1100" smtClean="0">
                <a:effectLst/>
                <a:latin typeface="+mn-lt"/>
              </a:rPr>
              <a:t>Welch Two Sample t-test </a:t>
            </a:r>
          </a:p>
          <a:p>
            <a:r>
              <a:rPr lang="en-US" sz="1100" smtClean="0">
                <a:effectLst/>
                <a:latin typeface="+mn-lt"/>
              </a:rPr>
              <a:t>data: tm$S1 and tm$S7 </a:t>
            </a:r>
          </a:p>
          <a:p>
            <a:r>
              <a:rPr lang="en-US" sz="1100" smtClean="0">
                <a:effectLst/>
                <a:latin typeface="+mn-lt"/>
              </a:rPr>
              <a:t>t = -17.473, df = 665.11, </a:t>
            </a:r>
            <a:r>
              <a:rPr lang="en-US" sz="1100" b="1" smtClean="0">
                <a:effectLst/>
                <a:latin typeface="+mn-lt"/>
              </a:rPr>
              <a:t>p-value &lt; 2.2e-16 </a:t>
            </a:r>
          </a:p>
          <a:p>
            <a:r>
              <a:rPr lang="en-US" sz="1100" smtClean="0">
                <a:effectLst/>
                <a:latin typeface="+mn-lt"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  <a:latin typeface="+mn-lt"/>
              </a:rPr>
              <a:t>95 percent confidence interval: -0.2871215 -0.2291106 </a:t>
            </a:r>
          </a:p>
          <a:p>
            <a:r>
              <a:rPr lang="en-US" sz="1100" smtClean="0">
                <a:effectLst/>
                <a:latin typeface="+mn-lt"/>
              </a:rPr>
              <a:t>sample estimates: </a:t>
            </a:r>
          </a:p>
          <a:p>
            <a:r>
              <a:rPr lang="en-US" sz="1100" smtClean="0">
                <a:effectLst/>
                <a:latin typeface="+mn-lt"/>
              </a:rPr>
              <a:t>mean of x mean of y </a:t>
            </a:r>
          </a:p>
          <a:p>
            <a:r>
              <a:rPr lang="en-US" sz="1100" smtClean="0">
                <a:effectLst/>
                <a:latin typeface="+mn-lt"/>
              </a:rPr>
              <a:t>0.3433259 0.6014420  </a:t>
            </a:r>
            <a:endParaRPr lang="en-US" sz="110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Signature</a:t>
            </a:r>
            <a:r>
              <a:rPr lang="en-US" sz="1100" b="1" baseline="0" smtClean="0">
                <a:latin typeface="+mn-lt"/>
              </a:rPr>
              <a:t> 1:</a:t>
            </a:r>
            <a:endParaRPr lang="en-US" sz="1100" b="1" smtClean="0"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pt$S1 and tm$S1 </a:t>
            </a:r>
          </a:p>
          <a:p>
            <a:r>
              <a:rPr lang="en-US" sz="1100" smtClean="0">
                <a:effectLst/>
              </a:rPr>
              <a:t>t = 2.207, df = 143.68, </a:t>
            </a:r>
            <a:r>
              <a:rPr lang="en-US" sz="1100" b="1" smtClean="0">
                <a:effectLst/>
              </a:rPr>
              <a:t>p-value = 0.0289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0.005081465 0.092284602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0.3920090 0.3433259 </a:t>
            </a:r>
          </a:p>
          <a:p>
            <a:endParaRPr lang="en-US" sz="1100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Signature 7:</a:t>
            </a:r>
            <a:endParaRPr lang="en-US" sz="1100" b="1" baseline="0" smtClean="0">
              <a:effectLst/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pt$S7 and tm$S7 </a:t>
            </a:r>
          </a:p>
          <a:p>
            <a:r>
              <a:rPr lang="en-US" sz="1100" smtClean="0">
                <a:effectLst/>
              </a:rPr>
              <a:t>t = -2.2, df = 148.41, </a:t>
            </a:r>
            <a:r>
              <a:rPr lang="en-US" sz="1100" b="1" smtClean="0">
                <a:effectLst/>
              </a:rPr>
              <a:t>p-value = 0.02936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-0.119811826 -0.006423551 </a:t>
            </a:r>
          </a:p>
          <a:p>
            <a:r>
              <a:rPr lang="en-US" sz="1100" smtClean="0">
                <a:effectLst/>
              </a:rPr>
              <a:t>sample estimates: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0.5383243 0.6014420 </a:t>
            </a:r>
            <a:r>
              <a:rPr lang="en-US" sz="1100" smtClean="0"/>
              <a:t/>
            </a:r>
            <a:br>
              <a:rPr lang="en-US" sz="1100" smtClean="0"/>
            </a:br>
            <a:endParaRPr lang="en-US" sz="1100" smtClean="0"/>
          </a:p>
          <a:p>
            <a:endParaRPr lang="en-US" sz="1100" smtClean="0">
              <a:latin typeface="+mn-lt"/>
            </a:endParaRPr>
          </a:p>
          <a:p>
            <a:r>
              <a:rPr lang="en-US" sz="1100" smtClean="0">
                <a:latin typeface="+mn-lt"/>
              </a:rPr>
              <a:t>If doing for all signatures,</a:t>
            </a:r>
            <a:r>
              <a:rPr lang="en-US" sz="1100" baseline="0" smtClean="0">
                <a:latin typeface="+mn-lt"/>
              </a:rPr>
              <a:t> correct pval (use p.adjust(pvals, method=“BH”) BH = bonferonni, original method is too conservative )</a:t>
            </a:r>
            <a:endParaRPr lang="en-US" sz="1100" baseline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Whenever doing multiple comparisons of same sort</a:t>
            </a:r>
          </a:p>
          <a:p>
            <a:r>
              <a:rPr lang="en-US" sz="1100" baseline="0" smtClean="0">
                <a:latin typeface="+mn-lt"/>
              </a:rPr>
              <a:t>If only do 2 comparisons, borderline, acceptable to not adjust</a:t>
            </a:r>
          </a:p>
          <a:p>
            <a:endParaRPr lang="en-US" sz="1100" baseline="0" smtClean="0">
              <a:latin typeface="+mn-lt"/>
            </a:endParaRPr>
          </a:p>
          <a:p>
            <a:endParaRPr lang="en-US" sz="1100" baseline="0" smtClean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Look at 3</a:t>
            </a:r>
            <a:r>
              <a:rPr lang="en-US" sz="1100" baseline="30000" smtClean="0">
                <a:latin typeface="+mn-lt"/>
              </a:rPr>
              <a:t>rd</a:t>
            </a:r>
            <a:r>
              <a:rPr lang="en-US" sz="1100" baseline="0" smtClean="0">
                <a:latin typeface="+mn-lt"/>
              </a:rPr>
              <a:t> top,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943"/>
            <a:ext cx="10515600" cy="496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" y="696545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17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89" y="0"/>
            <a:ext cx="54864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0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89" y="-6350"/>
            <a:ext cx="54864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Fisher’s exact test SKCM dominant signatures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443921"/>
              </p:ext>
            </p:extLst>
          </p:nvPr>
        </p:nvGraphicFramePr>
        <p:xfrm>
          <a:off x="2587086" y="1863166"/>
          <a:ext cx="7017828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54457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754457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754457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754457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2076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2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	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6054"/>
            <a:ext cx="11419114" cy="68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-4156"/>
            <a:ext cx="11436927" cy="68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" y="390985"/>
            <a:ext cx="12183592" cy="60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VS. 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1240771"/>
            <a:ext cx="12170664" cy="561722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Mutsigs distribution by cohort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1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CANCER 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</a:t>
            </a:r>
            <a:r>
              <a:rPr lang="en-US" smtClean="0"/>
              <a:t>cancer stage </a:t>
            </a:r>
            <a:r>
              <a:rPr lang="en-US" smtClean="0"/>
              <a:t>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22563"/>
              </p:ext>
            </p:extLst>
          </p:nvPr>
        </p:nvGraphicFramePr>
        <p:xfrm>
          <a:off x="2587086" y="1863166"/>
          <a:ext cx="7017828" cy="3708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54457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754457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754457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754457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PT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Cancer stage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 (1.93%)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75 (20.66%)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66 (63.46%)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28 (26.88%)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141 (38.84%)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13 (3.58%)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(3.85%)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34 (9.37%)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03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Average mutsigs distribution by cancer stage SKCM PT</a:t>
            </a:r>
            <a:endParaRPr lang="en-US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073679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77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Average mutsigs distribution by </a:t>
            </a:r>
            <a:r>
              <a:rPr lang="en-US" sz="3200" smtClean="0"/>
              <a:t>disease progression SKCM </a:t>
            </a:r>
            <a:r>
              <a:rPr lang="en-US" sz="3200" smtClean="0"/>
              <a:t>PT</a:t>
            </a:r>
            <a:endParaRPr 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1025668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6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Average mutsigs distribution by </a:t>
            </a:r>
            <a:r>
              <a:rPr lang="en-US" sz="3200" smtClean="0"/>
              <a:t>cancer stage SKCM TM</a:t>
            </a:r>
            <a:endParaRPr lang="en-US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1025669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70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Average mutsigs distribution by </a:t>
            </a:r>
            <a:r>
              <a:rPr lang="en-US" sz="3200" smtClean="0"/>
              <a:t>disease progression SKCM TM</a:t>
            </a:r>
            <a:endParaRPr 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184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2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PT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71238"/>
              </p:ext>
            </p:extLst>
          </p:nvPr>
        </p:nvGraphicFramePr>
        <p:xfrm>
          <a:off x="1225421" y="1423308"/>
          <a:ext cx="4404048" cy="4820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101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101012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101012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101012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-1.852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41.634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7908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87.305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2322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-1.410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445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31.960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49937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9976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-1.635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30.369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1694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2.269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43.647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1353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69.334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0089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96.403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56791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-1.418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2054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87.342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9245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7901453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37680"/>
              </p:ext>
            </p:extLst>
          </p:nvPr>
        </p:nvGraphicFramePr>
        <p:xfrm>
          <a:off x="5959540" y="1423308"/>
          <a:ext cx="4404048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101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101012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101012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101012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-1.056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33.248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0931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90817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-1.572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30.306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2593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-0.469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91.243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6280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56344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0.277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95.754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43837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625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-0.709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34.341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4037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-0.681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35.175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57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294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70.846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0356409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225421" y="4070350"/>
            <a:ext cx="4404048" cy="342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07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94" y="82068"/>
            <a:ext cx="9371412" cy="669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8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TM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69483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275.913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283.009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313.927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167.935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157.164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172.306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311.468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280.490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57184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240.847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-0.957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190.491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247.148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313.356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218.193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303.817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313.926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28938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-1.291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175.089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209.771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235.277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186.095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176.981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162.581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233.720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162.972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283.170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92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2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0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478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36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94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40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THERAPIES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7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therapies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306536"/>
              </p:ext>
            </p:extLst>
          </p:nvPr>
        </p:nvGraphicFramePr>
        <p:xfrm>
          <a:off x="2195285" y="1624672"/>
          <a:ext cx="7801429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71925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PT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Prior systemic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Chemotherapy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r>
                        <a:rPr lang="en-US" baseline="0" smtClean="0"/>
                        <a:t>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Immunotherapy/vaccine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Interferon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Other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 (97.12%)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331 (91.18%)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Radiation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63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102 (98.07%)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315 (86.58%)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74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3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27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4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19"/>
            <a:ext cx="11353801" cy="68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4047"/>
            <a:ext cx="11373255" cy="68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3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0"/>
            <a:ext cx="11424219" cy="68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20505</TotalTime>
  <Words>1340</Words>
  <Application>Microsoft Office PowerPoint</Application>
  <PresentationFormat>Widescreen</PresentationFormat>
  <Paragraphs>520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Project figures</vt:lpstr>
      <vt:lpstr>Mutational signatures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Fisher’s exact test SKCM dominant signatures</vt:lpstr>
      <vt:lpstr>Mutational signatures analysis </vt:lpstr>
      <vt:lpstr>PowerPoint Presentation</vt:lpstr>
      <vt:lpstr>PowerPoint Presentation</vt:lpstr>
      <vt:lpstr>PowerPoint Presentation</vt:lpstr>
      <vt:lpstr>PowerPoint Presentation</vt:lpstr>
      <vt:lpstr>Mutational signatures analysis</vt:lpstr>
      <vt:lpstr>PowerPoint Presentation</vt:lpstr>
      <vt:lpstr>Clinical data</vt:lpstr>
      <vt:lpstr>Summary of cancer stage SKCM and UVM</vt:lpstr>
      <vt:lpstr>PowerPoint Presentation</vt:lpstr>
      <vt:lpstr>PowerPoint Presentation</vt:lpstr>
      <vt:lpstr>PowerPoint Presentation</vt:lpstr>
      <vt:lpstr>PowerPoint Presentation</vt:lpstr>
      <vt:lpstr>SKCM PT disease progression t-test</vt:lpstr>
      <vt:lpstr>PowerPoint Presentation</vt:lpstr>
      <vt:lpstr>SKCM TM disease progression t-test</vt:lpstr>
      <vt:lpstr>PowerPoint Presentation</vt:lpstr>
      <vt:lpstr>PowerPoint Presentation</vt:lpstr>
      <vt:lpstr>PowerPoint Presentation</vt:lpstr>
      <vt:lpstr>PowerPoint Presentation</vt:lpstr>
      <vt:lpstr>Clinical data</vt:lpstr>
      <vt:lpstr>Summary of therapies SKCM and UVM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58</cp:revision>
  <dcterms:created xsi:type="dcterms:W3CDTF">2018-03-04T15:38:59Z</dcterms:created>
  <dcterms:modified xsi:type="dcterms:W3CDTF">2018-03-21T15:15:35Z</dcterms:modified>
</cp:coreProperties>
</file>